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3" r:id="rId1"/>
    <p:sldMasterId id="2147483766" r:id="rId2"/>
  </p:sldMasterIdLst>
  <p:notesMasterIdLst>
    <p:notesMasterId r:id="rId16"/>
  </p:notesMasterIdLst>
  <p:sldIdLst>
    <p:sldId id="256" r:id="rId3"/>
    <p:sldId id="258" r:id="rId4"/>
    <p:sldId id="259" r:id="rId5"/>
    <p:sldId id="262" r:id="rId6"/>
    <p:sldId id="263" r:id="rId7"/>
    <p:sldId id="264" r:id="rId8"/>
    <p:sldId id="265" r:id="rId9"/>
    <p:sldId id="266" r:id="rId10"/>
    <p:sldId id="267" r:id="rId11"/>
    <p:sldId id="268" r:id="rId12"/>
    <p:sldId id="271" r:id="rId13"/>
    <p:sldId id="270" r:id="rId14"/>
    <p:sldId id="269"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80530" autoAdjust="0"/>
  </p:normalViewPr>
  <p:slideViewPr>
    <p:cSldViewPr snapToGrid="0" snapToObjects="1">
      <p:cViewPr>
        <p:scale>
          <a:sx n="103" d="100"/>
          <a:sy n="103" d="100"/>
        </p:scale>
        <p:origin x="-3200" y="-113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0465AE-6335-4444-9F64-341139951751}" type="datetimeFigureOut">
              <a:rPr lang="en-US" smtClean="0"/>
              <a:t>10/1/18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6E37E-0D35-5446-A8DF-FA8E3513EEBA}" type="slidenum">
              <a:rPr lang="en-US" smtClean="0"/>
              <a:t>‹#›</a:t>
            </a:fld>
            <a:endParaRPr lang="en-US"/>
          </a:p>
        </p:txBody>
      </p:sp>
    </p:spTree>
    <p:extLst>
      <p:ext uri="{BB962C8B-B14F-4D97-AF65-F5344CB8AC3E}">
        <p14:creationId xmlns:p14="http://schemas.microsoft.com/office/powerpoint/2010/main" val="7227663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 twice</a:t>
            </a:r>
            <a:endParaRPr lang="en-US" dirty="0"/>
          </a:p>
        </p:txBody>
      </p:sp>
      <p:sp>
        <p:nvSpPr>
          <p:cNvPr id="4" name="Slide Number Placeholder 3"/>
          <p:cNvSpPr>
            <a:spLocks noGrp="1"/>
          </p:cNvSpPr>
          <p:nvPr>
            <p:ph type="sldNum" sz="quarter" idx="10"/>
          </p:nvPr>
        </p:nvSpPr>
        <p:spPr/>
        <p:txBody>
          <a:bodyPr/>
          <a:lstStyle/>
          <a:p>
            <a:fld id="{4FD6E37E-0D35-5446-A8DF-FA8E3513EEBA}" type="slidenum">
              <a:rPr lang="en-US" smtClean="0"/>
              <a:t>1</a:t>
            </a:fld>
            <a:endParaRPr lang="en-US"/>
          </a:p>
        </p:txBody>
      </p:sp>
    </p:spTree>
    <p:extLst>
      <p:ext uri="{BB962C8B-B14F-4D97-AF65-F5344CB8AC3E}">
        <p14:creationId xmlns:p14="http://schemas.microsoft.com/office/powerpoint/2010/main" val="969172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9c – Walter Advantage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While the genesis of headless commerce comes from the need for </a:t>
            </a:r>
            <a:r>
              <a:rPr lang="en-US" sz="1200" kern="1200" dirty="0" err="1" smtClean="0">
                <a:solidFill>
                  <a:schemeClr val="tx1"/>
                </a:solidFill>
                <a:effectLst/>
                <a:latin typeface="+mn-lt"/>
                <a:ea typeface="+mn-ea"/>
                <a:cs typeface="+mn-cs"/>
              </a:rPr>
              <a:t>omnichannel</a:t>
            </a:r>
            <a:r>
              <a:rPr lang="en-US" sz="1200" kern="1200" dirty="0" smtClean="0">
                <a:solidFill>
                  <a:schemeClr val="tx1"/>
                </a:solidFill>
                <a:effectLst/>
                <a:latin typeface="+mn-lt"/>
                <a:ea typeface="+mn-ea"/>
                <a:cs typeface="+mn-cs"/>
              </a:rPr>
              <a:t>, commerce,  the adoption of headless commerce opens up businesses to AI with Walter.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upon a time leveraging KBO’s enterprise knowledge and solutions was not feasible for small and mid-size companies. Enter KBO Digital Commerce. (Click)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FD6E37E-0D35-5446-A8DF-FA8E3513EEBA}" type="slidenum">
              <a:rPr lang="en-US" smtClean="0"/>
              <a:t>10</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9b </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Walter Advantage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has the ease of deployment associated with a </a:t>
            </a:r>
            <a:r>
              <a:rPr lang="en-US" sz="1200" kern="1200" dirty="0" err="1" smtClean="0">
                <a:solidFill>
                  <a:schemeClr val="tx1"/>
                </a:solidFill>
                <a:effectLst/>
                <a:latin typeface="+mn-lt"/>
                <a:ea typeface="+mn-ea"/>
                <a:cs typeface="+mn-cs"/>
              </a:rPr>
              <a:t>SaaS</a:t>
            </a:r>
            <a:r>
              <a:rPr lang="en-US" sz="1200" kern="1200" dirty="0" smtClean="0">
                <a:solidFill>
                  <a:schemeClr val="tx1"/>
                </a:solidFill>
                <a:effectLst/>
                <a:latin typeface="+mn-lt"/>
                <a:ea typeface="+mn-ea"/>
                <a:cs typeface="+mn-cs"/>
              </a:rPr>
              <a:t> solution. It even includes a starter store and mobile optimization –everything you would expect from an “easy” </a:t>
            </a:r>
            <a:r>
              <a:rPr lang="en-US" sz="1200" kern="1200" dirty="0" err="1" smtClean="0">
                <a:solidFill>
                  <a:schemeClr val="tx1"/>
                </a:solidFill>
                <a:effectLst/>
                <a:latin typeface="+mn-lt"/>
                <a:ea typeface="+mn-ea"/>
                <a:cs typeface="+mn-cs"/>
              </a:rPr>
              <a:t>eCommerce</a:t>
            </a:r>
            <a:r>
              <a:rPr lang="en-US" sz="1200" kern="1200" dirty="0" smtClean="0">
                <a:solidFill>
                  <a:schemeClr val="tx1"/>
                </a:solidFill>
                <a:effectLst/>
                <a:latin typeface="+mn-lt"/>
                <a:ea typeface="+mn-ea"/>
                <a:cs typeface="+mn-cs"/>
              </a:rPr>
              <a:t> site.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Plus, it has all of the features you would anticipate in an enterprise solution. (click)</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FD6E37E-0D35-5446-A8DF-FA8E3513EEBA}" type="slidenum">
              <a:rPr lang="en-US" smtClean="0"/>
              <a:t>11</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9c </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Walter Advantage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Like learning about customer behaviors with Walter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AI,  advanced search, content management,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Plus the ability to add externalized customizations, and integrations.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FD6E37E-0D35-5446-A8DF-FA8E3513EEBA}" type="slidenum">
              <a:rPr lang="en-US" smtClean="0"/>
              <a:t>12</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truly exciting time to for retailers seeking to stay ahead of the game.</a:t>
            </a:r>
            <a:r>
              <a:rPr lang="en-US" baseline="0" dirty="0" smtClean="0"/>
              <a:t> </a:t>
            </a:r>
            <a:r>
              <a:rPr lang="en-US" dirty="0" smtClean="0"/>
              <a:t>I hope that you were able to learn a little about</a:t>
            </a:r>
            <a:r>
              <a:rPr lang="en-US" baseline="0" dirty="0" smtClean="0"/>
              <a:t> headless commerce and </a:t>
            </a:r>
            <a:r>
              <a:rPr lang="en-US" baseline="0" dirty="0" smtClean="0"/>
              <a:t>KBO Digital </a:t>
            </a:r>
            <a:r>
              <a:rPr lang="en-US" baseline="0" dirty="0" smtClean="0"/>
              <a:t>Commerce today. Thank you for allowing me to spend some time with you today.</a:t>
            </a:r>
            <a:endParaRPr lang="en-US" dirty="0"/>
          </a:p>
        </p:txBody>
      </p:sp>
      <p:sp>
        <p:nvSpPr>
          <p:cNvPr id="4" name="Slide Number Placeholder 3"/>
          <p:cNvSpPr>
            <a:spLocks noGrp="1"/>
          </p:cNvSpPr>
          <p:nvPr>
            <p:ph type="sldNum" sz="quarter" idx="10"/>
          </p:nvPr>
        </p:nvSpPr>
        <p:spPr/>
        <p:txBody>
          <a:bodyPr/>
          <a:lstStyle/>
          <a:p>
            <a:fld id="{4FD6E37E-0D35-5446-A8DF-FA8E3513EEBA}" type="slidenum">
              <a:rPr lang="en-US" smtClean="0"/>
              <a:t>13</a:t>
            </a:fld>
            <a:endParaRPr lang="en-US"/>
          </a:p>
        </p:txBody>
      </p:sp>
    </p:spTree>
    <p:extLst>
      <p:ext uri="{BB962C8B-B14F-4D97-AF65-F5344CB8AC3E}">
        <p14:creationId xmlns:p14="http://schemas.microsoft.com/office/powerpoint/2010/main" val="96917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here</a:t>
            </a:r>
            <a:r>
              <a:rPr lang="en-US" baseline="0" dirty="0" smtClean="0"/>
              <a:t> today to discuss headless commerce. What it is, how it affects your business, and how </a:t>
            </a:r>
            <a:r>
              <a:rPr lang="en-US" baseline="0" dirty="0" smtClean="0"/>
              <a:t>KBO is </a:t>
            </a:r>
            <a:r>
              <a:rPr lang="en-US" baseline="0" dirty="0" smtClean="0"/>
              <a:t>taking it to a new level.</a:t>
            </a:r>
            <a:endParaRPr lang="en-US" dirty="0"/>
          </a:p>
        </p:txBody>
      </p:sp>
      <p:sp>
        <p:nvSpPr>
          <p:cNvPr id="4" name="Slide Number Placeholder 3"/>
          <p:cNvSpPr>
            <a:spLocks noGrp="1"/>
          </p:cNvSpPr>
          <p:nvPr>
            <p:ph type="sldNum" sz="quarter" idx="10"/>
          </p:nvPr>
        </p:nvSpPr>
        <p:spPr/>
        <p:txBody>
          <a:bodyPr/>
          <a:lstStyle/>
          <a:p>
            <a:fld id="{4FD6E37E-0D35-5446-A8DF-FA8E3513EEBA}" type="slidenum">
              <a:rPr lang="en-US" smtClean="0"/>
              <a:t>2</a:t>
            </a:fld>
            <a:endParaRPr lang="en-US"/>
          </a:p>
        </p:txBody>
      </p:sp>
    </p:spTree>
    <p:extLst>
      <p:ext uri="{BB962C8B-B14F-4D97-AF65-F5344CB8AC3E}">
        <p14:creationId xmlns:p14="http://schemas.microsoft.com/office/powerpoint/2010/main" val="29000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Headless commerce is an architecture in which the front end customer delivery method is independent of the back end content management system (CMS).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Headless commerce is allowing companies to</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Achieve greater agility</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Reduce business costs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Delight their customer</a:t>
            </a:r>
            <a:endParaRPr lang="en-US" dirty="0"/>
          </a:p>
        </p:txBody>
      </p:sp>
      <p:sp>
        <p:nvSpPr>
          <p:cNvPr id="4" name="Slide Number Placeholder 3"/>
          <p:cNvSpPr>
            <a:spLocks noGrp="1"/>
          </p:cNvSpPr>
          <p:nvPr>
            <p:ph type="sldNum" sz="quarter" idx="10"/>
          </p:nvPr>
        </p:nvSpPr>
        <p:spPr/>
        <p:txBody>
          <a:bodyPr/>
          <a:lstStyle/>
          <a:p>
            <a:fld id="{4FD6E37E-0D35-5446-A8DF-FA8E3513EEBA}" type="slidenum">
              <a:rPr lang="en-US" smtClean="0"/>
              <a:t>3</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To</a:t>
            </a:r>
            <a:r>
              <a:rPr lang="en-US" baseline="0" dirty="0" smtClean="0"/>
              <a:t> remain competitive r</a:t>
            </a:r>
            <a:r>
              <a:rPr lang="en-US" dirty="0" smtClean="0"/>
              <a:t>etailers need to be everything to every</a:t>
            </a:r>
            <a:r>
              <a:rPr lang="en-US" baseline="0" dirty="0" smtClean="0"/>
              <a:t>body.</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Whether it is tying your marketing efforts across all channels </a:t>
            </a:r>
            <a:r>
              <a:rPr lang="mr-IN" baseline="0" dirty="0" smtClean="0"/>
              <a:t>–</a:t>
            </a:r>
            <a:r>
              <a:rPr lang="en-US" baseline="0" dirty="0" smtClean="0"/>
              <a:t> </a:t>
            </a:r>
            <a:r>
              <a:rPr lang="en-US" baseline="0" dirty="0" err="1" smtClean="0"/>
              <a:t>tv</a:t>
            </a:r>
            <a:r>
              <a:rPr lang="en-US" baseline="0" dirty="0" smtClean="0"/>
              <a:t>, online, in the store, and via a specialty app. Or if it is offering new features that can impact your bottom line like optimizing where a product is shipped from. Technology has allowed us to revolutionize the way we do business. It is imperative that retailers understand the only way to take advantage of these innovations is with a modern headless architecture.</a:t>
            </a:r>
          </a:p>
        </p:txBody>
      </p:sp>
      <p:sp>
        <p:nvSpPr>
          <p:cNvPr id="4" name="Slide Number Placeholder 3"/>
          <p:cNvSpPr>
            <a:spLocks noGrp="1"/>
          </p:cNvSpPr>
          <p:nvPr>
            <p:ph type="sldNum" sz="quarter" idx="10"/>
          </p:nvPr>
        </p:nvSpPr>
        <p:spPr/>
        <p:txBody>
          <a:bodyPr/>
          <a:lstStyle/>
          <a:p>
            <a:fld id="{4FD6E37E-0D35-5446-A8DF-FA8E3513EEBA}" type="slidenum">
              <a:rPr lang="en-US" smtClean="0"/>
              <a:t>4</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We know that business success requires innovation to create that differentiating customer experience that keep us ahead of the pack.</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How important is customer experience? According to a 2018 Gartner study, in just two short years 81% of businesses expect to be competing mostly or solely, based on the customer experience.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So let’s explore why headless architecture allows your business to remain competitive.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FD6E37E-0D35-5446-A8DF-FA8E3513EEBA}" type="slidenum">
              <a:rPr lang="en-US" smtClean="0"/>
              <a:t>5</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5 – Flexible Technology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Being able to adjust the back end independently brings new flexibility to meeting business demands. With headless commerce retailers  can easily respond to business insights.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could translate to a multitude of efficiencies from personalizing </a:t>
            </a:r>
            <a:r>
              <a:rPr lang="en-US" sz="1200" kern="1200" dirty="0" err="1" smtClean="0">
                <a:solidFill>
                  <a:schemeClr val="tx1"/>
                </a:solidFill>
                <a:effectLst/>
                <a:latin typeface="+mn-lt"/>
                <a:ea typeface="+mn-ea"/>
                <a:cs typeface="+mn-cs"/>
              </a:rPr>
              <a:t>eCommerce</a:t>
            </a:r>
            <a:r>
              <a:rPr lang="en-US" sz="1200" kern="1200" dirty="0" smtClean="0">
                <a:solidFill>
                  <a:schemeClr val="tx1"/>
                </a:solidFill>
                <a:effectLst/>
                <a:latin typeface="+mn-lt"/>
                <a:ea typeface="+mn-ea"/>
                <a:cs typeface="+mn-cs"/>
              </a:rPr>
              <a:t> search results, to changing number of screens a retail employee needs to progress through to complete a transaction.</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FD6E37E-0D35-5446-A8DF-FA8E3513EEBA}" type="slidenum">
              <a:rPr lang="en-US" smtClean="0"/>
              <a:t>6</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6 – Customer Personalization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Headless commerce can deliver backend content to multiple customer facing solutions, making personalization seamless across all channels --even as new channels arise.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is a convenience that we have all come to expect. We start an order on our phone. We get interrupted. We have to head to a meeting. Tend to a child. Respond to a phone call. Whatever it is we forget about the order.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But later in the day (CLICK) we want to complete the order. Chances are it might be on a different device or we may even want to pick it up at the store.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FD6E37E-0D35-5446-A8DF-FA8E3513EEBA}" type="slidenum">
              <a:rPr lang="en-US" smtClean="0"/>
              <a:t>7</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7 – Agile Business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Headless commerce with its independent architecture means solving business requirements quickly.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example, businesses can quickly respond to the latest mobile patch requiring an update the front end or edit the back end to remain GDPR compliant.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AND Headless commerce can achieve this without the complexity  and down time associated with a tethered platform.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FD6E37E-0D35-5446-A8DF-FA8E3513EEBA}" type="slidenum">
              <a:rPr lang="en-US" smtClean="0"/>
              <a:t>8</a:t>
            </a:fld>
            <a:endParaRPr lang="en-US"/>
          </a:p>
        </p:txBody>
      </p:sp>
    </p:spTree>
    <p:extLst>
      <p:ext uri="{BB962C8B-B14F-4D97-AF65-F5344CB8AC3E}">
        <p14:creationId xmlns:p14="http://schemas.microsoft.com/office/powerpoint/2010/main" val="1757019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8 – Scalable Platform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Decoupled architecture means that you only purchase front end and back end integrations that meet your business requirements.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businesses grow and change new integrations can be added to meet new requirements or explore new business opportunities.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limits your tech debt  and keeps you competitive.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FD6E37E-0D35-5446-A8DF-FA8E3513EEBA}" type="slidenum">
              <a:rPr lang="en-US" smtClean="0"/>
              <a:t>9</a:t>
            </a:fld>
            <a:endParaRPr lang="en-US"/>
          </a:p>
        </p:txBody>
      </p:sp>
    </p:spTree>
    <p:extLst>
      <p:ext uri="{BB962C8B-B14F-4D97-AF65-F5344CB8AC3E}">
        <p14:creationId xmlns:p14="http://schemas.microsoft.com/office/powerpoint/2010/main" val="1757019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971551"/>
            <a:ext cx="6487668" cy="2364665"/>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143000"/>
            <a:ext cx="6498158" cy="1293650"/>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2" y="2474259"/>
            <a:ext cx="6498159" cy="68748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AAE7D342-5195-0243-AC72-6C5E2F4CA87B}"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458904"/>
            <a:ext cx="4079545" cy="871538"/>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9" y="1340892"/>
            <a:ext cx="4079545" cy="279011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E7D342-5195-0243-AC72-6C5E2F4CA87B}" type="datetimeFigureOut">
              <a:rPr lang="en-US" smtClean="0"/>
              <a:t>10/1/18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9736C3-EE07-6F4F-BAF3-05BD00217435}" type="slidenum">
              <a:rPr lang="en-US" smtClean="0"/>
              <a:t>‹#›</a:t>
            </a:fld>
            <a:endParaRPr lang="en-US"/>
          </a:p>
        </p:txBody>
      </p:sp>
      <p:sp>
        <p:nvSpPr>
          <p:cNvPr id="8" name="Picture Placeholder 2"/>
          <p:cNvSpPr>
            <a:spLocks noGrp="1"/>
          </p:cNvSpPr>
          <p:nvPr>
            <p:ph type="pic" idx="1"/>
          </p:nvPr>
        </p:nvSpPr>
        <p:spPr>
          <a:xfrm>
            <a:off x="5090617" y="269544"/>
            <a:ext cx="3657600" cy="3988558"/>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AE7D342-5195-0243-AC72-6C5E2F4CA87B}"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276226"/>
            <a:ext cx="1524000" cy="4181475"/>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276226"/>
            <a:ext cx="6689726" cy="4181475"/>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AE7D342-5195-0243-AC72-6C5E2F4CA87B}"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32A701-CFBD-4F47-A707-CAE4B41FB347}"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2019792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32A701-CFBD-4F47-A707-CAE4B41FB347}"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23442642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32A701-CFBD-4F47-A707-CAE4B41FB347}"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9913920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32A701-CFBD-4F47-A707-CAE4B41FB347}" type="datetimeFigureOut">
              <a:rPr lang="en-US" smtClean="0"/>
              <a:t>10/1/18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27426461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32A701-CFBD-4F47-A707-CAE4B41FB347}" type="datetimeFigureOut">
              <a:rPr lang="en-US" smtClean="0"/>
              <a:t>10/1/18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16347721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32A701-CFBD-4F47-A707-CAE4B41FB347}" type="datetimeFigureOut">
              <a:rPr lang="en-US" smtClean="0"/>
              <a:t>10/1/18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5705478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32A701-CFBD-4F47-A707-CAE4B41FB347}" type="datetimeFigureOut">
              <a:rPr lang="en-US" smtClean="0"/>
              <a:t>10/1/18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707620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AE7D342-5195-0243-AC72-6C5E2F4CA87B}"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32A701-CFBD-4F47-A707-CAE4B41FB347}" type="datetimeFigureOut">
              <a:rPr lang="en-US" smtClean="0"/>
              <a:t>10/1/18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29494919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32A701-CFBD-4F47-A707-CAE4B41FB347}" type="datetimeFigureOut">
              <a:rPr lang="en-US" smtClean="0"/>
              <a:t>10/1/18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38476510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32A701-CFBD-4F47-A707-CAE4B41FB347}"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17653162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32A701-CFBD-4F47-A707-CAE4B41FB347}"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B53628-83EB-284A-ABB6-E26A3A6A7537}" type="slidenum">
              <a:rPr lang="en-US" smtClean="0"/>
              <a:t>‹#›</a:t>
            </a:fld>
            <a:endParaRPr lang="en-US"/>
          </a:p>
        </p:txBody>
      </p:sp>
    </p:spTree>
    <p:extLst>
      <p:ext uri="{BB962C8B-B14F-4D97-AF65-F5344CB8AC3E}">
        <p14:creationId xmlns:p14="http://schemas.microsoft.com/office/powerpoint/2010/main" val="2018270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9" y="2514601"/>
            <a:ext cx="8416925" cy="1102519"/>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9" y="3578272"/>
            <a:ext cx="8416925" cy="729503"/>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AAE7D342-5195-0243-AC72-6C5E2F4CA87B}"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9736C3-EE07-6F4F-BAF3-05BD00217435}" type="slidenum">
              <a:rPr lang="en-US" smtClean="0"/>
              <a:t>‹#›</a:t>
            </a:fld>
            <a:endParaRPr lang="en-US"/>
          </a:p>
        </p:txBody>
      </p:sp>
      <p:sp>
        <p:nvSpPr>
          <p:cNvPr id="9" name="Picture Placeholder 2"/>
          <p:cNvSpPr>
            <a:spLocks noGrp="1"/>
          </p:cNvSpPr>
          <p:nvPr>
            <p:ph type="pic" idx="13"/>
          </p:nvPr>
        </p:nvSpPr>
        <p:spPr>
          <a:xfrm>
            <a:off x="370980" y="272653"/>
            <a:ext cx="8402040" cy="2127647"/>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6" y="1802359"/>
            <a:ext cx="8056563" cy="1021556"/>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6" y="2802004"/>
            <a:ext cx="8056563" cy="1125140"/>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E7D342-5195-0243-AC72-6C5E2F4CA87B}" type="datetimeFigureOut">
              <a:rPr lang="en-US" smtClean="0"/>
              <a:t>10/1/18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280172"/>
            <a:ext cx="8042276" cy="803227"/>
          </a:xfrm>
        </p:spPr>
        <p:txBody>
          <a:bodyPr/>
          <a:lstStyle>
            <a:lvl1pPr>
              <a:defRPr sz="4000">
                <a:solidFill>
                  <a:schemeClr val="accent1"/>
                </a:solidFill>
              </a:defRPr>
            </a:lvl1pPr>
          </a:lstStyle>
          <a:p>
            <a:r>
              <a:rPr lang="en-US" dirty="0" smtClean="0"/>
              <a:t>Click to edit Master title style</a:t>
            </a:r>
            <a:endParaRPr dirty="0"/>
          </a:p>
        </p:txBody>
      </p:sp>
      <p:sp>
        <p:nvSpPr>
          <p:cNvPr id="3" name="Content Placeholder 2"/>
          <p:cNvSpPr>
            <a:spLocks noGrp="1"/>
          </p:cNvSpPr>
          <p:nvPr>
            <p:ph sz="half" idx="1"/>
          </p:nvPr>
        </p:nvSpPr>
        <p:spPr>
          <a:xfrm>
            <a:off x="549275" y="1200151"/>
            <a:ext cx="3840480" cy="325755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200151"/>
            <a:ext cx="3840480" cy="325755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AAE7D342-5195-0243-AC72-6C5E2F4CA87B}" type="datetimeFigureOut">
              <a:rPr lang="en-US" smtClean="0"/>
              <a:t>10/1/18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80682"/>
            <a:ext cx="8042276" cy="1002717"/>
          </a:xfrm>
        </p:spPr>
        <p:txBody>
          <a:bodyPr/>
          <a:lstStyle>
            <a:lvl1pPr>
              <a:defRPr sz="4000"/>
            </a:lvl1pPr>
          </a:lstStyle>
          <a:p>
            <a:r>
              <a:rPr lang="en-US" dirty="0" smtClean="0"/>
              <a:t>Click to edit Master title style</a:t>
            </a:r>
            <a:endParaRPr dirty="0"/>
          </a:p>
        </p:txBody>
      </p:sp>
      <p:sp>
        <p:nvSpPr>
          <p:cNvPr id="3" name="Text Placeholder 2"/>
          <p:cNvSpPr>
            <a:spLocks noGrp="1"/>
          </p:cNvSpPr>
          <p:nvPr>
            <p:ph type="body" idx="1"/>
          </p:nvPr>
        </p:nvSpPr>
        <p:spPr>
          <a:xfrm>
            <a:off x="549274" y="1089919"/>
            <a:ext cx="3840480" cy="563165"/>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1760562"/>
            <a:ext cx="3840480" cy="2697139"/>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089919"/>
            <a:ext cx="3840480" cy="563165"/>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1760562"/>
            <a:ext cx="3840480" cy="2697139"/>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AAE7D342-5195-0243-AC72-6C5E2F4CA87B}" type="datetimeFigureOut">
              <a:rPr lang="en-US" smtClean="0"/>
              <a:t>10/1/18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dirty="0" smtClean="0"/>
              <a:t>Click to edit Master title style</a:t>
            </a:r>
            <a:endParaRPr dirty="0"/>
          </a:p>
        </p:txBody>
      </p:sp>
      <p:sp>
        <p:nvSpPr>
          <p:cNvPr id="3" name="Date Placeholder 2"/>
          <p:cNvSpPr>
            <a:spLocks noGrp="1"/>
          </p:cNvSpPr>
          <p:nvPr>
            <p:ph type="dt" sz="half" idx="10"/>
          </p:nvPr>
        </p:nvSpPr>
        <p:spPr/>
        <p:txBody>
          <a:bodyPr/>
          <a:lstStyle/>
          <a:p>
            <a:fld id="{AAE7D342-5195-0243-AC72-6C5E2F4CA87B}" type="datetimeFigureOut">
              <a:rPr lang="en-US" smtClean="0"/>
              <a:t>10/1/18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E7D342-5195-0243-AC72-6C5E2F4CA87B}" type="datetimeFigureOut">
              <a:rPr lang="en-US" smtClean="0"/>
              <a:t>10/1/18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9736C3-EE07-6F4F-BAF3-05BD0021743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458904"/>
            <a:ext cx="3840480" cy="871538"/>
          </a:xfrm>
        </p:spPr>
        <p:txBody>
          <a:bodyPr anchor="b"/>
          <a:lstStyle>
            <a:lvl1pPr algn="ctr">
              <a:defRPr sz="3200" b="0"/>
            </a:lvl1pPr>
          </a:lstStyle>
          <a:p>
            <a:r>
              <a:rPr lang="en-US" dirty="0" smtClean="0"/>
              <a:t>Click to edit Master title style</a:t>
            </a:r>
            <a:endParaRPr dirty="0"/>
          </a:p>
        </p:txBody>
      </p:sp>
      <p:sp>
        <p:nvSpPr>
          <p:cNvPr id="3" name="Content Placeholder 2"/>
          <p:cNvSpPr>
            <a:spLocks noGrp="1"/>
          </p:cNvSpPr>
          <p:nvPr>
            <p:ph idx="1"/>
          </p:nvPr>
        </p:nvSpPr>
        <p:spPr>
          <a:xfrm>
            <a:off x="4742824" y="276225"/>
            <a:ext cx="3840480" cy="4181475"/>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340892"/>
            <a:ext cx="3840480" cy="279011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E7D342-5195-0243-AC72-6C5E2F4CA87B}" type="datetimeFigureOut">
              <a:rPr lang="en-US" smtClean="0"/>
              <a:t>10/1/18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alphaModFix amt="17000"/>
          </a:blip>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80682"/>
            <a:ext cx="8042276" cy="1002717"/>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200151"/>
            <a:ext cx="8042276" cy="325755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5629835" y="4706751"/>
            <a:ext cx="2133600" cy="273844"/>
          </a:xfrm>
          <a:prstGeom prst="rect">
            <a:avLst/>
          </a:prstGeom>
        </p:spPr>
        <p:txBody>
          <a:bodyPr vert="horz" lIns="91440" tIns="45720" rIns="91440" bIns="45720" rtlCol="0" anchor="ctr"/>
          <a:lstStyle>
            <a:lvl1pPr algn="r">
              <a:defRPr sz="1200">
                <a:solidFill>
                  <a:schemeClr val="bg1"/>
                </a:solidFill>
              </a:defRPr>
            </a:lvl1pPr>
          </a:lstStyle>
          <a:p>
            <a:fld id="{AAE7D342-5195-0243-AC72-6C5E2F4CA87B}" type="datetimeFigureOut">
              <a:rPr lang="en-US" smtClean="0"/>
              <a:t>10/1/18</a:t>
            </a:fld>
            <a:endParaRPr lang="en-US"/>
          </a:p>
        </p:txBody>
      </p:sp>
      <p:sp>
        <p:nvSpPr>
          <p:cNvPr id="5" name="Footer Placeholder 4"/>
          <p:cNvSpPr>
            <a:spLocks noGrp="1"/>
          </p:cNvSpPr>
          <p:nvPr>
            <p:ph type="ftr" sz="quarter" idx="3"/>
          </p:nvPr>
        </p:nvSpPr>
        <p:spPr>
          <a:xfrm>
            <a:off x="264459" y="4706751"/>
            <a:ext cx="4840941" cy="273844"/>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4706751"/>
            <a:ext cx="990600" cy="273844"/>
          </a:xfrm>
          <a:prstGeom prst="rect">
            <a:avLst/>
          </a:prstGeom>
        </p:spPr>
        <p:txBody>
          <a:bodyPr vert="horz" lIns="91440" tIns="45720" rIns="91440" bIns="45720" rtlCol="0" anchor="ctr"/>
          <a:lstStyle>
            <a:lvl1pPr algn="r">
              <a:defRPr sz="3600">
                <a:solidFill>
                  <a:schemeClr val="bg1"/>
                </a:solidFill>
              </a:defRPr>
            </a:lvl1pPr>
          </a:lstStyle>
          <a:p>
            <a:fld id="{F09736C3-EE07-6F4F-BAF3-05BD0021743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tint val="40000"/>
                <a:satMod val="350000"/>
                <a:alpha val="57000"/>
              </a:schemeClr>
            </a:gs>
            <a:gs pos="40000">
              <a:schemeClr val="bg2">
                <a:tint val="45000"/>
                <a:shade val="99000"/>
                <a:satMod val="350000"/>
              </a:schemeClr>
            </a:gs>
            <a:gs pos="100000">
              <a:schemeClr val="bg2">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4E32A701-CFBD-4F47-A707-CAE4B41FB347}" type="datetimeFigureOut">
              <a:rPr lang="en-US" smtClean="0"/>
              <a:t>10/1/18</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FB53628-83EB-284A-ABB6-E26A3A6A7537}" type="slidenum">
              <a:rPr lang="en-US" smtClean="0"/>
              <a:t>‹#›</a:t>
            </a:fld>
            <a:endParaRPr lang="en-US"/>
          </a:p>
        </p:txBody>
      </p:sp>
    </p:spTree>
    <p:extLst>
      <p:ext uri="{BB962C8B-B14F-4D97-AF65-F5344CB8AC3E}">
        <p14:creationId xmlns:p14="http://schemas.microsoft.com/office/powerpoint/2010/main" val="292115162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smtClean="0">
                <a:solidFill>
                  <a:schemeClr val="accent2"/>
                </a:solidFill>
                <a:latin typeface="Arial"/>
                <a:cs typeface="Arial"/>
              </a:rPr>
              <a:t>Headless </a:t>
            </a:r>
            <a:r>
              <a:rPr lang="en-US" smtClean="0">
                <a:solidFill>
                  <a:schemeClr val="accent2"/>
                </a:solidFill>
                <a:latin typeface="Arial"/>
                <a:cs typeface="Arial"/>
              </a:rPr>
              <a:t>Commerce</a:t>
            </a:r>
            <a:endParaRPr lang="en-US" dirty="0">
              <a:solidFill>
                <a:schemeClr val="accent2"/>
              </a:solidFill>
              <a:latin typeface="Arial"/>
              <a:cs typeface="Arial"/>
            </a:endParaRPr>
          </a:p>
        </p:txBody>
      </p:sp>
      <p:sp>
        <p:nvSpPr>
          <p:cNvPr id="3" name="Subtitle 2"/>
          <p:cNvSpPr>
            <a:spLocks noGrp="1"/>
          </p:cNvSpPr>
          <p:nvPr>
            <p:ph type="subTitle" idx="1"/>
          </p:nvPr>
        </p:nvSpPr>
        <p:spPr/>
        <p:txBody>
          <a:bodyPr/>
          <a:lstStyle/>
          <a:p>
            <a:r>
              <a:rPr lang="en-US" smtClean="0">
                <a:solidFill>
                  <a:schemeClr val="accent2"/>
                </a:solidFill>
              </a:rPr>
              <a:t>Freeing the Shopping Cart</a:t>
            </a:r>
            <a:endParaRPr lang="en-US" dirty="0">
              <a:solidFill>
                <a:schemeClr val="accent2"/>
              </a:solidFill>
            </a:endParaRPr>
          </a:p>
        </p:txBody>
      </p:sp>
      <p:sp>
        <p:nvSpPr>
          <p:cNvPr id="4" name="Title 1"/>
          <p:cNvSpPr txBox="1">
            <a:spLocks/>
          </p:cNvSpPr>
          <p:nvPr/>
        </p:nvSpPr>
        <p:spPr>
          <a:xfrm>
            <a:off x="1322923" y="4587840"/>
            <a:ext cx="6498158" cy="403192"/>
          </a:xfrm>
          <a:prstGeom prst="rect">
            <a:avLst/>
          </a:prstGeo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z="1600" dirty="0" smtClean="0">
                <a:solidFill>
                  <a:schemeClr val="accent2"/>
                </a:solidFill>
              </a:rPr>
              <a:t>Gillian </a:t>
            </a:r>
            <a:r>
              <a:rPr lang="en-US" sz="1600" dirty="0" err="1" smtClean="0">
                <a:solidFill>
                  <a:schemeClr val="accent2"/>
                </a:solidFill>
              </a:rPr>
              <a:t>Gual</a:t>
            </a:r>
            <a:r>
              <a:rPr lang="en-US" sz="1600" dirty="0" smtClean="0">
                <a:solidFill>
                  <a:schemeClr val="accent2"/>
                </a:solidFill>
              </a:rPr>
              <a:t> Hinkle | gillianhinkle@gmail.com |603-533-7449</a:t>
            </a:r>
            <a:endParaRPr lang="en-US" sz="1600" dirty="0">
              <a:solidFill>
                <a:schemeClr val="accent2"/>
              </a:solidFill>
            </a:endParaRPr>
          </a:p>
        </p:txBody>
      </p:sp>
    </p:spTree>
    <p:extLst>
      <p:ext uri="{BB962C8B-B14F-4D97-AF65-F5344CB8AC3E}">
        <p14:creationId xmlns:p14="http://schemas.microsoft.com/office/powerpoint/2010/main" val="82848801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Walter </a:t>
            </a:r>
            <a:r>
              <a:rPr lang="en-US" sz="4000" dirty="0" smtClean="0">
                <a:solidFill>
                  <a:schemeClr val="accent2"/>
                </a:solidFill>
                <a:latin typeface="Arial"/>
                <a:cs typeface="Arial"/>
              </a:rPr>
              <a:t>Advantage</a:t>
            </a:r>
            <a:endParaRPr lang="en-US" sz="4000" dirty="0">
              <a:solidFill>
                <a:schemeClr val="accent2"/>
              </a:solidFill>
              <a:latin typeface="Arial"/>
              <a:cs typeface="Arial"/>
            </a:endParaRPr>
          </a:p>
        </p:txBody>
      </p:sp>
      <p:pic>
        <p:nvPicPr>
          <p:cNvPr id="5" name="Picture 4" descr="w-walter-behaviors.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497" y="1090443"/>
            <a:ext cx="7699248" cy="4330827"/>
          </a:xfrm>
          <a:prstGeom prst="rect">
            <a:avLst/>
          </a:prstGeom>
        </p:spPr>
      </p:pic>
    </p:spTree>
    <p:extLst>
      <p:ext uri="{BB962C8B-B14F-4D97-AF65-F5344CB8AC3E}">
        <p14:creationId xmlns:p14="http://schemas.microsoft.com/office/powerpoint/2010/main" val="342553939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Walter </a:t>
            </a:r>
            <a:r>
              <a:rPr lang="en-US" sz="4000" dirty="0" smtClean="0">
                <a:solidFill>
                  <a:schemeClr val="accent2"/>
                </a:solidFill>
                <a:latin typeface="Arial"/>
                <a:cs typeface="Arial"/>
              </a:rPr>
              <a:t>Advantage</a:t>
            </a:r>
            <a:endParaRPr lang="en-US" sz="4000" dirty="0">
              <a:solidFill>
                <a:schemeClr val="accent2"/>
              </a:solidFill>
              <a:latin typeface="Arial"/>
              <a:cs typeface="Arial"/>
            </a:endParaRPr>
          </a:p>
        </p:txBody>
      </p:sp>
      <p:pic>
        <p:nvPicPr>
          <p:cNvPr id="5" name="Picture 4" descr="w-advanced-search.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505" y="1048436"/>
            <a:ext cx="7699248" cy="4330827"/>
          </a:xfrm>
          <a:prstGeom prst="rect">
            <a:avLst/>
          </a:prstGeom>
        </p:spPr>
      </p:pic>
    </p:spTree>
    <p:extLst>
      <p:ext uri="{BB962C8B-B14F-4D97-AF65-F5344CB8AC3E}">
        <p14:creationId xmlns:p14="http://schemas.microsoft.com/office/powerpoint/2010/main" val="301094230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Walter </a:t>
            </a:r>
            <a:r>
              <a:rPr lang="en-US" sz="4000" dirty="0" smtClean="0">
                <a:solidFill>
                  <a:schemeClr val="accent2"/>
                </a:solidFill>
                <a:latin typeface="Arial"/>
                <a:cs typeface="Arial"/>
              </a:rPr>
              <a:t>Advantage</a:t>
            </a:r>
            <a:endParaRPr lang="en-US" sz="4000" dirty="0">
              <a:solidFill>
                <a:schemeClr val="accent2"/>
              </a:solidFill>
              <a:latin typeface="Arial"/>
              <a:cs typeface="Arial"/>
            </a:endParaRPr>
          </a:p>
        </p:txBody>
      </p:sp>
      <p:pic>
        <p:nvPicPr>
          <p:cNvPr id="5" name="Picture 4" descr="w-web-cms.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94" y="1048437"/>
            <a:ext cx="7693881" cy="4327808"/>
          </a:xfrm>
          <a:prstGeom prst="rect">
            <a:avLst/>
          </a:prstGeom>
        </p:spPr>
      </p:pic>
    </p:spTree>
    <p:extLst>
      <p:ext uri="{BB962C8B-B14F-4D97-AF65-F5344CB8AC3E}">
        <p14:creationId xmlns:p14="http://schemas.microsoft.com/office/powerpoint/2010/main" val="101615824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chemeClr val="accent2"/>
                </a:solidFill>
                <a:latin typeface="Arial"/>
                <a:cs typeface="Arial"/>
              </a:rPr>
              <a:t>Thank </a:t>
            </a:r>
            <a:r>
              <a:rPr lang="en-US" dirty="0" smtClean="0">
                <a:solidFill>
                  <a:schemeClr val="accent2"/>
                </a:solidFill>
                <a:latin typeface="Arial"/>
                <a:cs typeface="Arial"/>
              </a:rPr>
              <a:t>You</a:t>
            </a:r>
            <a:endParaRPr lang="en-US" dirty="0">
              <a:solidFill>
                <a:schemeClr val="accent2"/>
              </a:solidFill>
              <a:latin typeface="Arial"/>
              <a:cs typeface="Arial"/>
            </a:endParaRPr>
          </a:p>
        </p:txBody>
      </p:sp>
      <p:sp>
        <p:nvSpPr>
          <p:cNvPr id="3" name="Subtitle 2"/>
          <p:cNvSpPr>
            <a:spLocks noGrp="1"/>
          </p:cNvSpPr>
          <p:nvPr>
            <p:ph type="subTitle" idx="1"/>
          </p:nvPr>
        </p:nvSpPr>
        <p:spPr/>
        <p:txBody>
          <a:bodyPr/>
          <a:lstStyle/>
          <a:p>
            <a:endParaRPr lang="en-US" dirty="0">
              <a:solidFill>
                <a:schemeClr val="accent2"/>
              </a:solidFill>
            </a:endParaRPr>
          </a:p>
        </p:txBody>
      </p:sp>
      <p:sp>
        <p:nvSpPr>
          <p:cNvPr id="4" name="Title 1"/>
          <p:cNvSpPr txBox="1">
            <a:spLocks/>
          </p:cNvSpPr>
          <p:nvPr/>
        </p:nvSpPr>
        <p:spPr>
          <a:xfrm>
            <a:off x="1322923" y="4587840"/>
            <a:ext cx="6498158" cy="403192"/>
          </a:xfrm>
          <a:prstGeom prst="rect">
            <a:avLst/>
          </a:prstGeo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z="1600" dirty="0" smtClean="0">
                <a:solidFill>
                  <a:schemeClr val="accent2"/>
                </a:solidFill>
              </a:rPr>
              <a:t>Gillian </a:t>
            </a:r>
            <a:r>
              <a:rPr lang="en-US" sz="1600" dirty="0" err="1" smtClean="0">
                <a:solidFill>
                  <a:schemeClr val="accent2"/>
                </a:solidFill>
              </a:rPr>
              <a:t>Gual</a:t>
            </a:r>
            <a:r>
              <a:rPr lang="en-US" sz="1600" dirty="0" smtClean="0">
                <a:solidFill>
                  <a:schemeClr val="accent2"/>
                </a:solidFill>
              </a:rPr>
              <a:t> Hinkle | gillianhinkle@gmail.com |603-533-7449</a:t>
            </a:r>
            <a:endParaRPr lang="en-US" sz="1600" dirty="0">
              <a:solidFill>
                <a:schemeClr val="accent2"/>
              </a:solidFill>
            </a:endParaRPr>
          </a:p>
        </p:txBody>
      </p:sp>
    </p:spTree>
    <p:extLst>
      <p:ext uri="{BB962C8B-B14F-4D97-AF65-F5344CB8AC3E}">
        <p14:creationId xmlns:p14="http://schemas.microsoft.com/office/powerpoint/2010/main" val="381808048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descr="AdobeStock_25864145.jpeg"/>
          <p:cNvPicPr>
            <a:picLocks noGrp="1" noChangeAspect="1"/>
          </p:cNvPicPr>
          <p:nvPr>
            <p:ph idx="1"/>
          </p:nvPr>
        </p:nvPicPr>
        <p:blipFill rotWithShape="1">
          <a:blip r:embed="rId3">
            <a:extLst>
              <a:ext uri="{28A0092B-C50C-407E-A947-70E740481C1C}">
                <a14:useLocalDpi xmlns:a14="http://schemas.microsoft.com/office/drawing/2010/main" val="0"/>
              </a:ext>
            </a:extLst>
          </a:blip>
          <a:srcRect t="-257" b="-257"/>
          <a:stretch/>
        </p:blipFill>
        <p:spPr>
          <a:xfrm>
            <a:off x="-372321" y="-151348"/>
            <a:ext cx="9759903" cy="5347496"/>
          </a:xfrm>
        </p:spPr>
      </p:pic>
      <p:sp>
        <p:nvSpPr>
          <p:cNvPr id="7" name="Title 1"/>
          <p:cNvSpPr txBox="1">
            <a:spLocks/>
          </p:cNvSpPr>
          <p:nvPr/>
        </p:nvSpPr>
        <p:spPr>
          <a:xfrm>
            <a:off x="457200" y="0"/>
            <a:ext cx="6498158" cy="727519"/>
          </a:xfrm>
          <a:prstGeom prst="rect">
            <a:avLst/>
          </a:prstGeom>
        </p:spPr>
        <p:txBody>
          <a:bodyPr vert="horz" lIns="91440" tIns="45720" rIns="91440" bIns="45720" rtlCol="0" anchor="b" anchorCtr="0">
            <a:noAutofit/>
          </a:bodyPr>
          <a:lstStyle>
            <a:lvl1pPr algn="ctr" defTabSz="914400" rtl="0" eaLnBrk="1" latinLnBrk="0" hangingPunct="1">
              <a:spcBef>
                <a:spcPct val="0"/>
              </a:spcBef>
              <a:buNone/>
              <a:defRPr sz="4600" kern="1200">
                <a:solidFill>
                  <a:schemeClr val="accent1"/>
                </a:solidFill>
                <a:latin typeface="+mj-lt"/>
                <a:ea typeface="+mj-ea"/>
                <a:cs typeface="+mj-cs"/>
              </a:defRPr>
            </a:lvl1pPr>
          </a:lstStyle>
          <a:p>
            <a:pPr algn="l"/>
            <a:r>
              <a:rPr lang="en-US" sz="3200" b="1" dirty="0">
                <a:solidFill>
                  <a:schemeClr val="accent2"/>
                </a:solidFill>
                <a:latin typeface="Arial"/>
                <a:cs typeface="Arial"/>
              </a:rPr>
              <a:t>Headless </a:t>
            </a:r>
            <a:r>
              <a:rPr lang="en-US" sz="3200" dirty="0">
                <a:solidFill>
                  <a:schemeClr val="accent2"/>
                </a:solidFill>
                <a:latin typeface="Arial"/>
                <a:cs typeface="Arial"/>
              </a:rPr>
              <a:t>Commerce</a:t>
            </a:r>
            <a:endParaRPr lang="en-US" sz="3200" dirty="0">
              <a:solidFill>
                <a:schemeClr val="accent2"/>
              </a:solidFill>
            </a:endParaRPr>
          </a:p>
        </p:txBody>
      </p:sp>
      <p:sp>
        <p:nvSpPr>
          <p:cNvPr id="8" name="Title 1"/>
          <p:cNvSpPr txBox="1">
            <a:spLocks/>
          </p:cNvSpPr>
          <p:nvPr/>
        </p:nvSpPr>
        <p:spPr>
          <a:xfrm>
            <a:off x="457200" y="4246617"/>
            <a:ext cx="7886345" cy="722810"/>
          </a:xfrm>
          <a:prstGeom prst="rect">
            <a:avLst/>
          </a:prstGeom>
        </p:spPr>
        <p:txBody>
          <a:bodyPr vert="horz" lIns="91440" tIns="45720" rIns="91440" bIns="45720" rtlCol="0" anchor="b" anchorCtr="0">
            <a:noAutofit/>
          </a:bodyPr>
          <a:lstStyle>
            <a:lvl1pPr algn="ctr" defTabSz="914400" rtl="0" eaLnBrk="1" latinLnBrk="0" hangingPunct="1">
              <a:spcBef>
                <a:spcPct val="0"/>
              </a:spcBef>
              <a:buNone/>
              <a:defRPr sz="4600" kern="1200">
                <a:solidFill>
                  <a:schemeClr val="accent1"/>
                </a:solidFill>
                <a:latin typeface="+mj-lt"/>
                <a:ea typeface="+mj-ea"/>
                <a:cs typeface="+mj-cs"/>
              </a:defRPr>
            </a:lvl1pPr>
          </a:lstStyle>
          <a:p>
            <a:pPr algn="l"/>
            <a:r>
              <a:rPr lang="en-US" sz="3200" b="1" dirty="0" smtClean="0">
                <a:solidFill>
                  <a:schemeClr val="accent2"/>
                </a:solidFill>
                <a:latin typeface="Arial"/>
                <a:cs typeface="Arial"/>
              </a:rPr>
              <a:t>Freeing</a:t>
            </a:r>
            <a:r>
              <a:rPr lang="en-US" sz="3200" dirty="0" smtClean="0">
                <a:solidFill>
                  <a:schemeClr val="accent2"/>
                </a:solidFill>
                <a:latin typeface="Arial"/>
                <a:cs typeface="Arial"/>
              </a:rPr>
              <a:t> the shopping cart</a:t>
            </a:r>
            <a:r>
              <a:rPr lang="en-US" dirty="0" smtClean="0">
                <a:solidFill>
                  <a:schemeClr val="accent2"/>
                </a:solidFill>
                <a:latin typeface="Arial"/>
                <a:cs typeface="Arial"/>
              </a:rPr>
              <a:t>.</a:t>
            </a:r>
            <a:endParaRPr lang="en-US" dirty="0">
              <a:solidFill>
                <a:schemeClr val="accent2"/>
              </a:solidFill>
              <a:latin typeface="Arial"/>
              <a:cs typeface="Arial"/>
            </a:endParaRPr>
          </a:p>
        </p:txBody>
      </p:sp>
    </p:spTree>
    <p:extLst>
      <p:ext uri="{BB962C8B-B14F-4D97-AF65-F5344CB8AC3E}">
        <p14:creationId xmlns:p14="http://schemas.microsoft.com/office/powerpoint/2010/main" val="3711329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682"/>
            <a:ext cx="8042276" cy="1002717"/>
          </a:xfrm>
        </p:spPr>
        <p:txBody>
          <a:bodyPr/>
          <a:lstStyle/>
          <a:p>
            <a:pPr algn="l"/>
            <a:r>
              <a:rPr lang="en-US" sz="3800" b="1" dirty="0" smtClean="0">
                <a:solidFill>
                  <a:schemeClr val="accent2"/>
                </a:solidFill>
                <a:latin typeface="Arial"/>
                <a:cs typeface="Arial"/>
              </a:rPr>
              <a:t>Headless </a:t>
            </a:r>
            <a:r>
              <a:rPr lang="en-US" sz="3800" dirty="0" smtClean="0">
                <a:solidFill>
                  <a:schemeClr val="accent2"/>
                </a:solidFill>
                <a:latin typeface="Arial"/>
                <a:cs typeface="Arial"/>
              </a:rPr>
              <a:t>Defined</a:t>
            </a:r>
            <a:endParaRPr lang="en-US" sz="3800" dirty="0">
              <a:solidFill>
                <a:schemeClr val="accent2"/>
              </a:solidFill>
              <a:latin typeface="Arial"/>
              <a:cs typeface="Arial"/>
            </a:endParaRPr>
          </a:p>
        </p:txBody>
      </p:sp>
      <p:pic>
        <p:nvPicPr>
          <p:cNvPr id="4" name="Content Placeholder 3" descr="anonymous-computer-devices-6508.jpg"/>
          <p:cNvPicPr>
            <a:picLocks noGrp="1" noChangeAspect="1"/>
          </p:cNvPicPr>
          <p:nvPr>
            <p:ph idx="1"/>
          </p:nvPr>
        </p:nvPicPr>
        <p:blipFill>
          <a:blip r:embed="rId3">
            <a:extLst>
              <a:ext uri="{28A0092B-C50C-407E-A947-70E740481C1C}">
                <a14:useLocalDpi xmlns:a14="http://schemas.microsoft.com/office/drawing/2010/main" val="0"/>
              </a:ext>
            </a:extLst>
          </a:blip>
          <a:srcRect t="19654" b="19654"/>
          <a:stretch>
            <a:fillRect/>
          </a:stretch>
        </p:blipFill>
        <p:spPr>
          <a:xfrm>
            <a:off x="-816233" y="1188720"/>
            <a:ext cx="10375074" cy="4202457"/>
          </a:xfrm>
        </p:spPr>
      </p:pic>
    </p:spTree>
    <p:extLst>
      <p:ext uri="{BB962C8B-B14F-4D97-AF65-F5344CB8AC3E}">
        <p14:creationId xmlns:p14="http://schemas.microsoft.com/office/powerpoint/2010/main" val="350857514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682"/>
            <a:ext cx="8042276" cy="1002717"/>
          </a:xfrm>
        </p:spPr>
        <p:txBody>
          <a:bodyPr/>
          <a:lstStyle/>
          <a:p>
            <a:pPr algn="l"/>
            <a:r>
              <a:rPr lang="en-US" sz="3800" b="1" dirty="0" err="1" smtClean="0">
                <a:solidFill>
                  <a:schemeClr val="accent2"/>
                </a:solidFill>
                <a:latin typeface="Arial"/>
                <a:cs typeface="Arial"/>
              </a:rPr>
              <a:t>Omnichannel</a:t>
            </a:r>
            <a:r>
              <a:rPr lang="en-US" sz="3800" b="1" dirty="0" smtClean="0">
                <a:solidFill>
                  <a:schemeClr val="accent2"/>
                </a:solidFill>
                <a:latin typeface="Arial"/>
                <a:cs typeface="Arial"/>
              </a:rPr>
              <a:t> </a:t>
            </a:r>
            <a:r>
              <a:rPr lang="en-US" sz="3800" dirty="0" smtClean="0">
                <a:solidFill>
                  <a:schemeClr val="accent2"/>
                </a:solidFill>
                <a:latin typeface="Arial"/>
                <a:cs typeface="Arial"/>
              </a:rPr>
              <a:t>Mastery</a:t>
            </a:r>
            <a:endParaRPr lang="en-US" sz="3800" dirty="0">
              <a:solidFill>
                <a:schemeClr val="accent2"/>
              </a:solidFill>
              <a:latin typeface="Arial"/>
              <a:cs typeface="Arial"/>
            </a:endParaRPr>
          </a:p>
        </p:txBody>
      </p:sp>
      <p:pic>
        <p:nvPicPr>
          <p:cNvPr id="3" name="Picture 2" descr="adolescent-bag-beautiful-919436.jpg"/>
          <p:cNvPicPr>
            <a:picLocks noChangeAspect="1"/>
          </p:cNvPicPr>
          <p:nvPr/>
        </p:nvPicPr>
        <p:blipFill rotWithShape="1">
          <a:blip r:embed="rId3">
            <a:extLst>
              <a:ext uri="{28A0092B-C50C-407E-A947-70E740481C1C}">
                <a14:useLocalDpi xmlns:a14="http://schemas.microsoft.com/office/drawing/2010/main" val="0"/>
              </a:ext>
            </a:extLst>
          </a:blip>
          <a:srcRect l="5224" t="8803" r="2971" b="-8803"/>
          <a:stretch/>
        </p:blipFill>
        <p:spPr>
          <a:xfrm>
            <a:off x="1" y="1188720"/>
            <a:ext cx="9144000" cy="7143512"/>
          </a:xfrm>
          <a:prstGeom prst="rect">
            <a:avLst/>
          </a:prstGeom>
        </p:spPr>
      </p:pic>
    </p:spTree>
    <p:extLst>
      <p:ext uri="{BB962C8B-B14F-4D97-AF65-F5344CB8AC3E}">
        <p14:creationId xmlns:p14="http://schemas.microsoft.com/office/powerpoint/2010/main" val="108620458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Customer</a:t>
            </a:r>
            <a:r>
              <a:rPr lang="en-US" sz="4000" dirty="0" smtClean="0">
                <a:solidFill>
                  <a:schemeClr val="accent2"/>
                </a:solidFill>
                <a:latin typeface="Arial"/>
                <a:cs typeface="Arial"/>
              </a:rPr>
              <a:t> Experience</a:t>
            </a:r>
            <a:endParaRPr lang="en-US" sz="4000" dirty="0">
              <a:solidFill>
                <a:schemeClr val="accent2"/>
              </a:solidFill>
              <a:latin typeface="Arial"/>
              <a:cs typeface="Arial"/>
            </a:endParaRPr>
          </a:p>
        </p:txBody>
      </p:sp>
      <p:pic>
        <p:nvPicPr>
          <p:cNvPr id="4" name="Picture 3" descr="asphalt-athletics-blur-401896.jpg"/>
          <p:cNvPicPr>
            <a:picLocks noChangeAspect="1"/>
          </p:cNvPicPr>
          <p:nvPr/>
        </p:nvPicPr>
        <p:blipFill rotWithShape="1">
          <a:blip r:embed="rId3">
            <a:extLst>
              <a:ext uri="{28A0092B-C50C-407E-A947-70E740481C1C}">
                <a14:useLocalDpi xmlns:a14="http://schemas.microsoft.com/office/drawing/2010/main" val="0"/>
              </a:ext>
            </a:extLst>
          </a:blip>
          <a:srcRect t="12595"/>
          <a:stretch/>
        </p:blipFill>
        <p:spPr>
          <a:xfrm>
            <a:off x="-225857" y="1188720"/>
            <a:ext cx="9633403" cy="5613394"/>
          </a:xfrm>
          <a:prstGeom prst="rect">
            <a:avLst/>
          </a:prstGeom>
        </p:spPr>
      </p:pic>
    </p:spTree>
    <p:extLst>
      <p:ext uri="{BB962C8B-B14F-4D97-AF65-F5344CB8AC3E}">
        <p14:creationId xmlns:p14="http://schemas.microsoft.com/office/powerpoint/2010/main" val="233689225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Flexible </a:t>
            </a:r>
            <a:r>
              <a:rPr lang="en-US" sz="4000" dirty="0" smtClean="0">
                <a:solidFill>
                  <a:schemeClr val="accent2"/>
                </a:solidFill>
                <a:latin typeface="Arial"/>
                <a:cs typeface="Arial"/>
              </a:rPr>
              <a:t>Technology</a:t>
            </a:r>
            <a:endParaRPr lang="en-US" sz="4000" dirty="0">
              <a:solidFill>
                <a:schemeClr val="accent2"/>
              </a:solidFill>
              <a:latin typeface="Arial"/>
              <a:cs typeface="Arial"/>
            </a:endParaRPr>
          </a:p>
        </p:txBody>
      </p:sp>
      <p:pic>
        <p:nvPicPr>
          <p:cNvPr id="3" name="Picture 2" descr="architecture-business-cabinet-32522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892" y="1188720"/>
            <a:ext cx="11576813" cy="4051885"/>
          </a:xfrm>
          <a:prstGeom prst="rect">
            <a:avLst/>
          </a:prstGeom>
        </p:spPr>
      </p:pic>
    </p:spTree>
    <p:extLst>
      <p:ext uri="{BB962C8B-B14F-4D97-AF65-F5344CB8AC3E}">
        <p14:creationId xmlns:p14="http://schemas.microsoft.com/office/powerpoint/2010/main" val="346795230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Customer </a:t>
            </a:r>
            <a:r>
              <a:rPr lang="en-US" sz="4000" dirty="0" smtClean="0">
                <a:solidFill>
                  <a:schemeClr val="accent2"/>
                </a:solidFill>
                <a:latin typeface="Arial"/>
                <a:cs typeface="Arial"/>
              </a:rPr>
              <a:t>Personalization</a:t>
            </a:r>
            <a:endParaRPr lang="en-US" sz="4000" dirty="0">
              <a:solidFill>
                <a:schemeClr val="accent2"/>
              </a:solidFill>
              <a:latin typeface="Arial"/>
              <a:cs typeface="Arial"/>
            </a:endParaRPr>
          </a:p>
        </p:txBody>
      </p:sp>
      <p:pic>
        <p:nvPicPr>
          <p:cNvPr id="5" name="Picture 4" descr="beard-coffee-concentration-926390.jpg"/>
          <p:cNvPicPr>
            <a:picLocks noChangeAspect="1"/>
          </p:cNvPicPr>
          <p:nvPr/>
        </p:nvPicPr>
        <p:blipFill rotWithShape="1">
          <a:blip r:embed="rId3">
            <a:extLst>
              <a:ext uri="{28A0092B-C50C-407E-A947-70E740481C1C}">
                <a14:useLocalDpi xmlns:a14="http://schemas.microsoft.com/office/drawing/2010/main" val="0"/>
              </a:ext>
            </a:extLst>
          </a:blip>
          <a:srcRect l="6605" t="30449" r="-274" b="-6708"/>
          <a:stretch/>
        </p:blipFill>
        <p:spPr>
          <a:xfrm>
            <a:off x="-160287" y="1188720"/>
            <a:ext cx="9814428" cy="5326920"/>
          </a:xfrm>
          <a:prstGeom prst="rect">
            <a:avLst/>
          </a:prstGeom>
        </p:spPr>
      </p:pic>
      <p:pic>
        <p:nvPicPr>
          <p:cNvPr id="4" name="Picture 3" descr="adult-beard-blur-859265.jpg"/>
          <p:cNvPicPr>
            <a:picLocks noChangeAspect="1"/>
          </p:cNvPicPr>
          <p:nvPr/>
        </p:nvPicPr>
        <p:blipFill rotWithShape="1">
          <a:blip r:embed="rId4">
            <a:extLst>
              <a:ext uri="{28A0092B-C50C-407E-A947-70E740481C1C}">
                <a14:useLocalDpi xmlns:a14="http://schemas.microsoft.com/office/drawing/2010/main" val="0"/>
              </a:ext>
            </a:extLst>
          </a:blip>
          <a:srcRect l="1503" t="24724" b="263"/>
          <a:stretch/>
        </p:blipFill>
        <p:spPr>
          <a:xfrm>
            <a:off x="-396264" y="1188720"/>
            <a:ext cx="9705173" cy="4927375"/>
          </a:xfrm>
          <a:prstGeom prst="rect">
            <a:avLst/>
          </a:prstGeom>
        </p:spPr>
      </p:pic>
    </p:spTree>
    <p:extLst>
      <p:ext uri="{BB962C8B-B14F-4D97-AF65-F5344CB8AC3E}">
        <p14:creationId xmlns:p14="http://schemas.microsoft.com/office/powerpoint/2010/main" val="3519862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Agile </a:t>
            </a:r>
            <a:r>
              <a:rPr lang="en-US" sz="4000" dirty="0" smtClean="0">
                <a:solidFill>
                  <a:schemeClr val="accent2"/>
                </a:solidFill>
                <a:latin typeface="Arial"/>
                <a:cs typeface="Arial"/>
              </a:rPr>
              <a:t>Business</a:t>
            </a:r>
            <a:endParaRPr lang="en-US" sz="4000" dirty="0">
              <a:solidFill>
                <a:schemeClr val="accent2"/>
              </a:solidFill>
              <a:latin typeface="Arial"/>
              <a:cs typeface="Arial"/>
            </a:endParaRPr>
          </a:p>
        </p:txBody>
      </p:sp>
      <p:pic>
        <p:nvPicPr>
          <p:cNvPr id="5" name="Picture 4" descr="AdobeStock_205994932.jpeg"/>
          <p:cNvPicPr>
            <a:picLocks noChangeAspect="1"/>
          </p:cNvPicPr>
          <p:nvPr/>
        </p:nvPicPr>
        <p:blipFill rotWithShape="1">
          <a:blip r:embed="rId3">
            <a:extLst>
              <a:ext uri="{28A0092B-C50C-407E-A947-70E740481C1C}">
                <a14:useLocalDpi xmlns:a14="http://schemas.microsoft.com/office/drawing/2010/main" val="0"/>
              </a:ext>
            </a:extLst>
          </a:blip>
          <a:srcRect t="8319"/>
          <a:stretch/>
        </p:blipFill>
        <p:spPr>
          <a:xfrm>
            <a:off x="-202939" y="1188720"/>
            <a:ext cx="9647475" cy="5242110"/>
          </a:xfrm>
          <a:prstGeom prst="rect">
            <a:avLst/>
          </a:prstGeom>
        </p:spPr>
      </p:pic>
    </p:spTree>
    <p:extLst>
      <p:ext uri="{BB962C8B-B14F-4D97-AF65-F5344CB8AC3E}">
        <p14:creationId xmlns:p14="http://schemas.microsoft.com/office/powerpoint/2010/main" val="312186211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38" y="45720"/>
            <a:ext cx="8712461" cy="1002717"/>
          </a:xfrm>
        </p:spPr>
        <p:txBody>
          <a:bodyPr/>
          <a:lstStyle/>
          <a:p>
            <a:pPr algn="l"/>
            <a:r>
              <a:rPr lang="en-US" sz="4000" b="1" dirty="0" smtClean="0">
                <a:solidFill>
                  <a:schemeClr val="accent2"/>
                </a:solidFill>
                <a:latin typeface="Arial"/>
                <a:cs typeface="Arial"/>
              </a:rPr>
              <a:t>Scalable </a:t>
            </a:r>
            <a:r>
              <a:rPr lang="en-US" sz="4000" dirty="0" smtClean="0">
                <a:solidFill>
                  <a:schemeClr val="accent2"/>
                </a:solidFill>
                <a:latin typeface="Arial"/>
                <a:cs typeface="Arial"/>
              </a:rPr>
              <a:t>Platform</a:t>
            </a:r>
            <a:endParaRPr lang="en-US" sz="4000" dirty="0">
              <a:solidFill>
                <a:schemeClr val="accent2"/>
              </a:solidFill>
              <a:latin typeface="Arial"/>
              <a:cs typeface="Arial"/>
            </a:endParaRPr>
          </a:p>
        </p:txBody>
      </p:sp>
      <p:pic>
        <p:nvPicPr>
          <p:cNvPr id="3" name="Picture 2" descr="agreement-business-businessmen-886465.jpg"/>
          <p:cNvPicPr>
            <a:picLocks noChangeAspect="1"/>
          </p:cNvPicPr>
          <p:nvPr/>
        </p:nvPicPr>
        <p:blipFill rotWithShape="1">
          <a:blip r:embed="rId3">
            <a:extLst>
              <a:ext uri="{28A0092B-C50C-407E-A947-70E740481C1C}">
                <a14:useLocalDpi xmlns:a14="http://schemas.microsoft.com/office/drawing/2010/main" val="0"/>
              </a:ext>
            </a:extLst>
          </a:blip>
          <a:srcRect t="9320" b="-9320"/>
          <a:stretch/>
        </p:blipFill>
        <p:spPr>
          <a:xfrm>
            <a:off x="-238184" y="1188720"/>
            <a:ext cx="9525572" cy="6350381"/>
          </a:xfrm>
          <a:prstGeom prst="rect">
            <a:avLst/>
          </a:prstGeom>
        </p:spPr>
      </p:pic>
    </p:spTree>
    <p:extLst>
      <p:ext uri="{BB962C8B-B14F-4D97-AF65-F5344CB8AC3E}">
        <p14:creationId xmlns:p14="http://schemas.microsoft.com/office/powerpoint/2010/main" val="295320887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2959</TotalTime>
  <Words>414</Words>
  <Application>Microsoft Macintosh PowerPoint</Application>
  <PresentationFormat>On-screen Show (16:9)</PresentationFormat>
  <Paragraphs>87</Paragraphs>
  <Slides>13</Slides>
  <Notes>13</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Breeze</vt:lpstr>
      <vt:lpstr>Custom Design</vt:lpstr>
      <vt:lpstr>Headless Commerce</vt:lpstr>
      <vt:lpstr>PowerPoint Presentation</vt:lpstr>
      <vt:lpstr>Headless Defined</vt:lpstr>
      <vt:lpstr>Omnichannel Mastery</vt:lpstr>
      <vt:lpstr>Customer Experience</vt:lpstr>
      <vt:lpstr>Flexible Technology</vt:lpstr>
      <vt:lpstr>Customer Personalization</vt:lpstr>
      <vt:lpstr>Agile Business</vt:lpstr>
      <vt:lpstr>Scalable Platform</vt:lpstr>
      <vt:lpstr>Walter Advantage</vt:lpstr>
      <vt:lpstr>Walter Advantage</vt:lpstr>
      <vt:lpstr>Walter Advantage</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Headless Commerce</dc:title>
  <dc:creator>Gillian Hinkle</dc:creator>
  <cp:lastModifiedBy>Gillian Hinkle</cp:lastModifiedBy>
  <cp:revision>32</cp:revision>
  <dcterms:created xsi:type="dcterms:W3CDTF">2018-08-11T17:55:54Z</dcterms:created>
  <dcterms:modified xsi:type="dcterms:W3CDTF">2018-10-01T15:23:11Z</dcterms:modified>
</cp:coreProperties>
</file>